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5" r:id="rId6"/>
    <p:sldId id="264" r:id="rId7"/>
    <p:sldId id="266" r:id="rId8"/>
    <p:sldId id="259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2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1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5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3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2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9360" y="0"/>
            <a:ext cx="9144000" cy="16372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Temporary Government Measures to support the lower income earners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2259"/>
            <a:ext cx="1973099" cy="2996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377" y="4682259"/>
            <a:ext cx="2595603" cy="3295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000" t="11196" r="32949" b="10855"/>
          <a:stretch/>
        </p:blipFill>
        <p:spPr>
          <a:xfrm>
            <a:off x="3014980" y="1885872"/>
            <a:ext cx="6162040" cy="4735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80" y="1885872"/>
            <a:ext cx="6162039" cy="47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00" t="11196" r="32949" b="10855"/>
          <a:stretch/>
        </p:blipFill>
        <p:spPr>
          <a:xfrm>
            <a:off x="1780903" y="209253"/>
            <a:ext cx="8468360" cy="65082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04" y="209253"/>
            <a:ext cx="8468360" cy="65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1" y="1690688"/>
            <a:ext cx="5886994" cy="4370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Measures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1"/>
            <a:r>
              <a:rPr lang="en-US" dirty="0" smtClean="0"/>
              <a:t>Financial Support for those whose income does not exceed R8’500</a:t>
            </a:r>
            <a:endParaRPr lang="en-US" dirty="0" smtClean="0"/>
          </a:p>
          <a:p>
            <a:pPr lvl="1"/>
            <a:r>
              <a:rPr lang="en-US" dirty="0" smtClean="0"/>
              <a:t>Financial Support for those, whose income is between R8’500 and R9’000.</a:t>
            </a:r>
            <a:endParaRPr lang="en-US" dirty="0" smtClean="0"/>
          </a:p>
          <a:p>
            <a:pPr lvl="1"/>
            <a:r>
              <a:rPr lang="en-US" dirty="0" smtClean="0"/>
              <a:t>Additional Support for electricity Bill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05040" y="2316480"/>
            <a:ext cx="1950720" cy="4775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68502" y="2655729"/>
            <a:ext cx="1950720" cy="4775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55280" y="3472498"/>
            <a:ext cx="1950720" cy="3679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Preliminary Measures under the </a:t>
            </a:r>
            <a:r>
              <a:rPr lang="en-US" b="1" dirty="0" err="1" smtClean="0"/>
              <a:t>programme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Objective: Ease the financial pressure on lower income earners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Duration: </a:t>
            </a:r>
            <a:endParaRPr lang="en-US" b="1" dirty="0" smtClean="0"/>
          </a:p>
          <a:p>
            <a:pPr lvl="1"/>
            <a:r>
              <a:rPr lang="en-US" dirty="0" smtClean="0"/>
              <a:t>The measures are temporary, (6 months), and collection of data will be less than 3 months</a:t>
            </a:r>
            <a:endParaRPr lang="en-US" dirty="0" smtClean="0"/>
          </a:p>
          <a:p>
            <a:r>
              <a:rPr lang="en-US" b="1" dirty="0" smtClean="0"/>
              <a:t>Payment</a:t>
            </a:r>
          </a:p>
          <a:p>
            <a:r>
              <a:rPr lang="en-US" sz="2400" dirty="0" smtClean="0"/>
              <a:t>First payment for private sector employees and additional support for payment of electricity bill, will be in August (</a:t>
            </a:r>
            <a:r>
              <a:rPr lang="en-US" sz="2400" dirty="0" err="1" smtClean="0"/>
              <a:t>Backpay</a:t>
            </a:r>
            <a:r>
              <a:rPr lang="en-US" sz="2400" dirty="0" smtClean="0"/>
              <a:t> for July)</a:t>
            </a:r>
            <a:endParaRPr lang="en-US" sz="2400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Impact</a:t>
            </a:r>
            <a:endParaRPr lang="en-US" b="1" dirty="0" smtClean="0"/>
          </a:p>
          <a:p>
            <a:pPr lvl="1"/>
            <a:r>
              <a:rPr lang="en-US" dirty="0" smtClean="0"/>
              <a:t>Support for those whose income </a:t>
            </a:r>
            <a:r>
              <a:rPr lang="en-US" dirty="0" smtClean="0"/>
              <a:t>does not exceed R8’500 (13,000 employees) – R40 million</a:t>
            </a:r>
          </a:p>
          <a:p>
            <a:pPr lvl="1"/>
            <a:r>
              <a:rPr lang="en-US" dirty="0" smtClean="0"/>
              <a:t>Support for those, whose income is between R8’500 and R9’000 (2,500 employees) – </a:t>
            </a:r>
            <a:r>
              <a:rPr lang="en-US" dirty="0" smtClean="0"/>
              <a:t>R3.8 </a:t>
            </a:r>
            <a:r>
              <a:rPr lang="en-US" dirty="0" smtClean="0"/>
              <a:t>million </a:t>
            </a:r>
          </a:p>
          <a:p>
            <a:pPr lvl="1"/>
            <a:r>
              <a:rPr lang="en-US" dirty="0" smtClean="0"/>
              <a:t>Additional support for payment of electricity bill for those earning less than R9’000 (7’000 households) </a:t>
            </a:r>
            <a:r>
              <a:rPr lang="en-US" dirty="0" smtClean="0"/>
              <a:t>– </a:t>
            </a:r>
            <a:r>
              <a:rPr lang="en-US" dirty="0" smtClean="0"/>
              <a:t>R14.3 </a:t>
            </a:r>
            <a:r>
              <a:rPr lang="en-US" dirty="0" smtClean="0"/>
              <a:t>million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Measures for those whose salary do not exceed R8’500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2800" b="1" i="1" dirty="0" smtClean="0"/>
              <a:t>Target: 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900" dirty="0" smtClean="0">
                <a:solidFill>
                  <a:srgbClr val="FF0000"/>
                </a:solidFill>
              </a:rPr>
              <a:t>Registration for private sector employees who are in formal employment will start on 25</a:t>
            </a:r>
            <a:r>
              <a:rPr lang="en-US" sz="2900" baseline="30000" dirty="0" smtClean="0">
                <a:solidFill>
                  <a:srgbClr val="FF0000"/>
                </a:solidFill>
              </a:rPr>
              <a:t>th</a:t>
            </a:r>
            <a:r>
              <a:rPr lang="en-US" sz="2900" dirty="0" smtClean="0">
                <a:solidFill>
                  <a:srgbClr val="FF0000"/>
                </a:solidFill>
              </a:rPr>
              <a:t> July, in the District Administration’s Office</a:t>
            </a:r>
            <a:endParaRPr lang="en-US" sz="2900" dirty="0" smtClean="0">
              <a:solidFill>
                <a:srgbClr val="FF0000"/>
              </a:solidFill>
            </a:endParaRPr>
          </a:p>
          <a:p>
            <a:pPr marL="914400" lvl="2" indent="-457200">
              <a:spcBef>
                <a:spcPts val="1000"/>
              </a:spcBef>
            </a:pPr>
            <a:r>
              <a:rPr lang="en-US" sz="2400" dirty="0" smtClean="0"/>
              <a:t>First payment - July for employees in the public sector and parastatals and August for employees in the private sector 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 b="1" i="1" dirty="0" smtClean="0"/>
              <a:t>Criteria to qualify</a:t>
            </a:r>
            <a:endParaRPr lang="en-US" sz="2800" b="1" i="1" dirty="0" smtClean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smtClean="0"/>
              <a:t>A salary equal and less to R8’500</a:t>
            </a:r>
            <a:endParaRPr lang="en-US" sz="2400" dirty="0" smtClean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smtClean="0"/>
              <a:t>Formal employment (“</a:t>
            </a:r>
            <a:r>
              <a:rPr lang="en-US" sz="2400" dirty="0" smtClean="0"/>
              <a:t>self-employed” </a:t>
            </a:r>
            <a:r>
              <a:rPr lang="en-US" sz="2400" dirty="0" smtClean="0"/>
              <a:t>does not qualify under this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smtClean="0"/>
              <a:t>Contributing to the Seychelles Pension Fund</a:t>
            </a:r>
            <a:endParaRPr lang="en-US" sz="2400" dirty="0" smtClean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smtClean="0"/>
              <a:t>Have a </a:t>
            </a:r>
            <a:r>
              <a:rPr lang="en-US" sz="2400" dirty="0"/>
              <a:t>B</a:t>
            </a:r>
            <a:r>
              <a:rPr lang="en-US" sz="2400" dirty="0" smtClean="0"/>
              <a:t>ank Account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smtClean="0"/>
              <a:t>June 2022, </a:t>
            </a:r>
            <a:r>
              <a:rPr lang="en-US" sz="2400" dirty="0" err="1" smtClean="0"/>
              <a:t>payslip</a:t>
            </a:r>
            <a:endParaRPr lang="en-US" sz="2400" dirty="0" smtClean="0"/>
          </a:p>
          <a:p>
            <a:pPr marL="0" indent="-457200"/>
            <a:r>
              <a:rPr lang="en-US" b="1" i="1" dirty="0" smtClean="0"/>
              <a:t>Private Sector employees</a:t>
            </a:r>
            <a:endParaRPr lang="en-US" b="1" i="1" dirty="0" smtClean="0"/>
          </a:p>
          <a:p>
            <a:pPr marL="914400" lvl="2" indent="-457200"/>
            <a:r>
              <a:rPr lang="en-US" i="1" dirty="0" smtClean="0"/>
              <a:t>Information will have to be collected </a:t>
            </a:r>
          </a:p>
          <a:p>
            <a:pPr marL="457200" lvl="2" indent="0">
              <a:buNone/>
            </a:pPr>
            <a:r>
              <a:rPr lang="en-US" sz="2800" b="1" i="1" dirty="0" smtClean="0"/>
              <a:t>Public Sector Employees and Parastatals</a:t>
            </a:r>
            <a:endParaRPr lang="en-US" sz="2800" b="1" i="1" dirty="0"/>
          </a:p>
          <a:p>
            <a:pPr marL="914400" lvl="2" indent="-457200"/>
            <a:r>
              <a:rPr lang="en-US" i="1" dirty="0" smtClean="0"/>
              <a:t>Information to be submitted to the Ministry of Finance, National Planning and Trade</a:t>
            </a:r>
            <a:endParaRPr lang="en-US" i="1" dirty="0" smtClean="0"/>
          </a:p>
          <a:p>
            <a:pPr marL="914400" lvl="2" indent="-457200"/>
            <a:endParaRPr lang="en-US" i="1" dirty="0" smtClean="0"/>
          </a:p>
          <a:p>
            <a:pPr marL="457200" lvl="1" indent="-457200"/>
            <a:endParaRPr lang="en-US" i="1" dirty="0" smtClean="0"/>
          </a:p>
          <a:p>
            <a:pPr marL="0" indent="-457200"/>
            <a:endParaRPr lang="en-US" i="1" dirty="0" smtClean="0"/>
          </a:p>
          <a:p>
            <a:pPr marL="914400" lvl="2" indent="-457200"/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" y="375285"/>
            <a:ext cx="1211072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Measure – Support for those who income is between </a:t>
            </a:r>
            <a:r>
              <a:rPr lang="en-US" b="1" dirty="0" smtClean="0"/>
              <a:t>R8’500 and R9’000</a:t>
            </a:r>
            <a:endParaRPr lang="pt-B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2" indent="0">
              <a:spcBef>
                <a:spcPts val="1000"/>
              </a:spcBef>
              <a:buNone/>
            </a:pPr>
            <a:r>
              <a:rPr lang="en-US" sz="2400" dirty="0"/>
              <a:t>Registration for private sector employees who are in formal employment will start on 25</a:t>
            </a:r>
            <a:r>
              <a:rPr lang="en-US" sz="2400" baseline="30000" dirty="0"/>
              <a:t>th</a:t>
            </a:r>
            <a:r>
              <a:rPr lang="en-US" sz="2400" dirty="0"/>
              <a:t> July, in the District Administration’s Office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400" dirty="0"/>
              <a:t>First payment - July for employees in the public sector and parastatals and August for employees in the private sector 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 b="1" i="1" dirty="0"/>
              <a:t>Criteria to qualify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/>
              <a:t>A salary equal and less to </a:t>
            </a:r>
            <a:r>
              <a:rPr lang="en-US" sz="2400" dirty="0" smtClean="0"/>
              <a:t>R9’000</a:t>
            </a:r>
            <a:endParaRPr lang="en-US" sz="2400" dirty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/>
              <a:t>Formal employment (“self-employed” does not qualify under this </a:t>
            </a:r>
            <a:r>
              <a:rPr lang="en-US" sz="2400" dirty="0" err="1"/>
              <a:t>programme</a:t>
            </a:r>
            <a:r>
              <a:rPr lang="en-US" sz="2400" dirty="0"/>
              <a:t>)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/>
              <a:t>Contributing to the Seychelles Pension Fund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/>
              <a:t>Have a Bank </a:t>
            </a:r>
            <a:r>
              <a:rPr lang="en-US" sz="2400" dirty="0" smtClean="0"/>
              <a:t>Account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smtClean="0"/>
              <a:t>July/June 2022, Payslip</a:t>
            </a:r>
            <a:endParaRPr lang="en-US" sz="2400" dirty="0"/>
          </a:p>
          <a:p>
            <a:pPr marL="0" indent="-457200"/>
            <a:r>
              <a:rPr lang="en-US" b="1" i="1" dirty="0"/>
              <a:t>Private Sector employees</a:t>
            </a:r>
          </a:p>
          <a:p>
            <a:pPr marL="914400" lvl="2" indent="-457200"/>
            <a:r>
              <a:rPr lang="en-US" i="1" dirty="0"/>
              <a:t>Information will have to be collected </a:t>
            </a:r>
          </a:p>
          <a:p>
            <a:pPr marL="457200" lvl="2" indent="0">
              <a:buNone/>
            </a:pPr>
            <a:r>
              <a:rPr lang="en-US" sz="2800" b="1" i="1" dirty="0"/>
              <a:t>Public Sector Employees and Parastatals</a:t>
            </a:r>
          </a:p>
          <a:p>
            <a:pPr marL="914400" lvl="2" indent="-457200"/>
            <a:r>
              <a:rPr lang="en-US" i="1" dirty="0"/>
              <a:t>Information to be submitted to the Ministry of Finance, National Planning and Trade</a:t>
            </a:r>
          </a:p>
          <a:p>
            <a:pPr marL="914400" lvl="2" indent="-457200"/>
            <a:endParaRPr lang="en-US" i="1" dirty="0" smtClean="0"/>
          </a:p>
          <a:p>
            <a:pPr marL="457200" lvl="1" indent="-457200"/>
            <a:endParaRPr lang="en-US" i="1" dirty="0" smtClean="0"/>
          </a:p>
          <a:p>
            <a:pPr marL="0" indent="-457200"/>
            <a:endParaRPr lang="en-US" i="1" dirty="0" smtClean="0"/>
          </a:p>
          <a:p>
            <a:pPr marL="914400" lvl="2" indent="-457200"/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Measure – Additional Support for </a:t>
            </a:r>
            <a:r>
              <a:rPr lang="en-US" b="1" dirty="0" smtClean="0"/>
              <a:t>payment of Electricity Bill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97071" cy="4351338"/>
          </a:xfrm>
        </p:spPr>
        <p:txBody>
          <a:bodyPr>
            <a:normAutofit lnSpcReduction="10000"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2800" b="1" i="1" dirty="0" smtClean="0">
                <a:solidFill>
                  <a:srgbClr val="FF0000"/>
                </a:solidFill>
              </a:rPr>
              <a:t>Target: </a:t>
            </a:r>
            <a:r>
              <a:rPr lang="en-US" sz="2800" b="1" i="1" dirty="0" smtClean="0">
                <a:solidFill>
                  <a:srgbClr val="FF0000"/>
                </a:solidFill>
              </a:rPr>
              <a:t>Collection of information will start as of 25</a:t>
            </a:r>
            <a:r>
              <a:rPr lang="en-US" sz="2800" b="1" i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i="1" dirty="0" smtClean="0">
                <a:solidFill>
                  <a:srgbClr val="FF0000"/>
                </a:solidFill>
              </a:rPr>
              <a:t> July, 2022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b="1" i="1" dirty="0" smtClean="0"/>
              <a:t>First Payment: August 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b="1" i="1" dirty="0" smtClean="0"/>
              <a:t>Criteria to qualify</a:t>
            </a:r>
            <a:endParaRPr lang="en-US" b="1" i="1" dirty="0" smtClean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smtClean="0"/>
              <a:t>A monthly income not exceeding R9’000</a:t>
            </a:r>
            <a:endParaRPr lang="en-US" dirty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smtClean="0"/>
              <a:t>Formal Employment (self-employed does not qualify under this </a:t>
            </a:r>
            <a:r>
              <a:rPr lang="en-US" dirty="0" err="1" smtClean="0"/>
              <a:t>programme</a:t>
            </a:r>
            <a:r>
              <a:rPr lang="en-US" dirty="0" smtClean="0"/>
              <a:t>)</a:t>
            </a:r>
            <a:endParaRPr lang="en-US" dirty="0" smtClean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smtClean="0"/>
              <a:t>Contributing towards the Seychelles Pension Fund 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smtClean="0"/>
              <a:t>Have a Bank Account 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smtClean="0"/>
              <a:t>Payslip dated June, 2022</a:t>
            </a:r>
            <a:endParaRPr lang="pt-BR" dirty="0" smtClean="0"/>
          </a:p>
          <a:p>
            <a:pPr marL="914400" lvl="2" indent="-457200"/>
            <a:endParaRPr lang="pt-BR" dirty="0" smtClean="0"/>
          </a:p>
          <a:p>
            <a:pPr marL="914400" lvl="2" indent="-457200"/>
            <a:endParaRPr lang="en-US" b="1" i="1" dirty="0"/>
          </a:p>
          <a:p>
            <a:pPr marL="914400" lvl="2" indent="-457200"/>
            <a:endParaRPr lang="en-US" b="1" i="1" dirty="0" smtClean="0"/>
          </a:p>
          <a:p>
            <a:pPr marL="0" indent="-457200"/>
            <a:endParaRPr lang="en-US" sz="3200" i="1" dirty="0" smtClean="0"/>
          </a:p>
          <a:p>
            <a:pPr marL="914400" lvl="2" indent="-457200">
              <a:spcBef>
                <a:spcPts val="1000"/>
              </a:spcBef>
            </a:pPr>
            <a:endParaRPr lang="en-US" sz="2400" i="1" dirty="0"/>
          </a:p>
          <a:p>
            <a:pPr marL="457200" lvl="2" indent="0">
              <a:spcBef>
                <a:spcPts val="1000"/>
              </a:spcBef>
              <a:buNone/>
            </a:pPr>
            <a:endParaRPr lang="en-US" sz="2400" i="1" dirty="0" smtClean="0"/>
          </a:p>
          <a:p>
            <a:pPr marL="914400" lvl="2" indent="-457200">
              <a:spcBef>
                <a:spcPts val="1000"/>
              </a:spcBef>
            </a:pPr>
            <a:endParaRPr lang="en-US" i="1" dirty="0" smtClean="0"/>
          </a:p>
          <a:p>
            <a:pPr marL="0" indent="-457200"/>
            <a:endParaRPr lang="en-US" i="1" dirty="0" smtClean="0"/>
          </a:p>
          <a:p>
            <a:pPr marL="914400" lvl="2" indent="-457200"/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73242"/>
              </p:ext>
            </p:extLst>
          </p:nvPr>
        </p:nvGraphicFramePr>
        <p:xfrm>
          <a:off x="6471988" y="2355374"/>
          <a:ext cx="5347063" cy="366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183">
                  <a:extLst>
                    <a:ext uri="{9D8B030D-6E8A-4147-A177-3AD203B41FA5}">
                      <a16:colId xmlns:a16="http://schemas.microsoft.com/office/drawing/2014/main" val="3684645336"/>
                    </a:ext>
                  </a:extLst>
                </a:gridCol>
                <a:gridCol w="2048575">
                  <a:extLst>
                    <a:ext uri="{9D8B030D-6E8A-4147-A177-3AD203B41FA5}">
                      <a16:colId xmlns:a16="http://schemas.microsoft.com/office/drawing/2014/main" val="2411171704"/>
                    </a:ext>
                  </a:extLst>
                </a:gridCol>
                <a:gridCol w="1976305">
                  <a:extLst>
                    <a:ext uri="{9D8B030D-6E8A-4147-A177-3AD203B41FA5}">
                      <a16:colId xmlns:a16="http://schemas.microsoft.com/office/drawing/2014/main" val="1416026720"/>
                    </a:ext>
                  </a:extLst>
                </a:gridCol>
              </a:tblGrid>
              <a:tr h="7356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If Bill is in your name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If Bill is not in your name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1461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Qualify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Bill</a:t>
                      </a:r>
                      <a:r>
                        <a:rPr lang="en-US" b="1" baseline="0" dirty="0" smtClean="0"/>
                        <a:t> is in the name of other 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Renting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564593"/>
                  </a:ext>
                </a:extLst>
              </a:tr>
              <a:tr h="13442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Electricity</a:t>
                      </a:r>
                      <a:r>
                        <a:rPr lang="en-US" baseline="0" dirty="0" smtClean="0"/>
                        <a:t> Bill, dated not earlier than June,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Kindly, contact PUC to rectify</a:t>
                      </a:r>
                      <a:r>
                        <a:rPr lang="en-US" baseline="0" dirty="0" smtClean="0"/>
                        <a:t> and have bill transfer to your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-Copy</a:t>
                      </a:r>
                      <a:r>
                        <a:rPr lang="en-US" baseline="0" dirty="0" smtClean="0"/>
                        <a:t> of a valid rental contract and </a:t>
                      </a:r>
                      <a:endParaRPr lang="en-US" dirty="0" smtClean="0"/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dirty="0" smtClean="0"/>
                        <a:t>Landlord</a:t>
                      </a:r>
                      <a:r>
                        <a:rPr lang="en-US" baseline="0" dirty="0" smtClean="0"/>
                        <a:t> have to sign the bill, which should be dated not earlier than June, 2022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66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2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Measures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764665"/>
            <a:ext cx="5449819" cy="4351338"/>
          </a:xfrm>
        </p:spPr>
        <p:txBody>
          <a:bodyPr>
            <a:normAutofit fontScale="92500"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1700" dirty="0" smtClean="0"/>
              <a:t>Support for those on welfare/pensioners and home care</a:t>
            </a:r>
            <a:endParaRPr lang="en-US" sz="1700" dirty="0" smtClean="0"/>
          </a:p>
          <a:p>
            <a:pPr marL="457200" lvl="1" indent="-457200">
              <a:spcBef>
                <a:spcPts val="1000"/>
              </a:spcBef>
            </a:pPr>
            <a:r>
              <a:rPr lang="en-US" sz="1700" dirty="0" smtClean="0"/>
              <a:t>Free breakfast and lunch (primary students) and free breakfast  for secondary students in state schools</a:t>
            </a:r>
            <a:endParaRPr lang="en-US" sz="1700" dirty="0" smtClean="0"/>
          </a:p>
          <a:p>
            <a:pPr marL="457200" lvl="1" indent="-457200">
              <a:spcBef>
                <a:spcPts val="1000"/>
              </a:spcBef>
            </a:pPr>
            <a:r>
              <a:rPr lang="en-US" sz="1700" dirty="0" smtClean="0"/>
              <a:t>Improvement of quality of school lunch </a:t>
            </a:r>
            <a:endParaRPr lang="en-US" sz="1700" dirty="0" smtClean="0"/>
          </a:p>
          <a:p>
            <a:pPr marL="457200" lvl="1" indent="-457200">
              <a:spcBef>
                <a:spcPts val="1000"/>
              </a:spcBef>
            </a:pPr>
            <a:r>
              <a:rPr lang="en-US" sz="1700" dirty="0" smtClean="0"/>
              <a:t>Introduction of a Maximum Retail </a:t>
            </a:r>
            <a:r>
              <a:rPr lang="en-US" sz="1700" dirty="0" smtClean="0"/>
              <a:t>Price Mechanism on </a:t>
            </a:r>
            <a:r>
              <a:rPr lang="en-US" sz="1700" dirty="0"/>
              <a:t>s</a:t>
            </a:r>
            <a:r>
              <a:rPr lang="en-US" sz="1700" dirty="0" smtClean="0"/>
              <a:t>ale of goods imported by STC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1700" dirty="0" smtClean="0"/>
              <a:t>32</a:t>
            </a:r>
            <a:r>
              <a:rPr lang="en-US" sz="1700" dirty="0" smtClean="0"/>
              <a:t>% </a:t>
            </a:r>
            <a:r>
              <a:rPr lang="en-US" sz="1700" dirty="0" smtClean="0"/>
              <a:t>increase in welfare weights 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1700" dirty="0" smtClean="0"/>
              <a:t>Payment of 13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month salary (50% guaranteed, </a:t>
            </a:r>
            <a:r>
              <a:rPr lang="en-US" sz="1700" dirty="0" smtClean="0"/>
              <a:t>50% based on performance</a:t>
            </a:r>
            <a:endParaRPr lang="en-US" sz="1700" dirty="0" smtClean="0"/>
          </a:p>
          <a:p>
            <a:pPr marL="457200" lvl="1" indent="-457200">
              <a:spcBef>
                <a:spcPts val="1000"/>
              </a:spcBef>
            </a:pPr>
            <a:r>
              <a:rPr lang="en-US" sz="1700" dirty="0" smtClean="0"/>
              <a:t>Salary Revision</a:t>
            </a:r>
            <a:endParaRPr lang="en-US" sz="1700" dirty="0" smtClean="0"/>
          </a:p>
          <a:p>
            <a:pPr marL="457200" lvl="1" indent="-457200">
              <a:spcBef>
                <a:spcPts val="1000"/>
              </a:spcBef>
            </a:pPr>
            <a:endParaRPr lang="en-US" sz="1700" i="1" dirty="0"/>
          </a:p>
          <a:p>
            <a:pPr marL="457200" lvl="1" indent="-457200" algn="ctr">
              <a:spcBef>
                <a:spcPts val="1000"/>
              </a:spcBef>
            </a:pPr>
            <a:r>
              <a:rPr lang="en-US" sz="3200" i="1" dirty="0" smtClean="0">
                <a:solidFill>
                  <a:srgbClr val="FF0000"/>
                </a:solidFill>
              </a:rPr>
              <a:t>Details will be announced later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000" t="11196" r="32949" b="10855"/>
          <a:stretch/>
        </p:blipFill>
        <p:spPr>
          <a:xfrm>
            <a:off x="5883071" y="994251"/>
            <a:ext cx="6308929" cy="4848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99" y="994250"/>
            <a:ext cx="6396015" cy="48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Role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479" y="1581785"/>
            <a:ext cx="11012715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Between now and the 25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July, </a:t>
            </a:r>
            <a:r>
              <a:rPr lang="en-US" dirty="0" smtClean="0"/>
              <a:t>collect the required documents, in order to facilitate the registration process and ensure you benefit under the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nb-NO" dirty="0" smtClean="0"/>
              <a:t>Temporary income Support </a:t>
            </a:r>
            <a:endParaRPr lang="nb-NO" dirty="0" smtClean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smtClean="0"/>
              <a:t>June, July 2022 Payslip,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smtClean="0"/>
              <a:t>Confirm you are contributing </a:t>
            </a:r>
            <a:r>
              <a:rPr lang="en-US" dirty="0"/>
              <a:t>to the </a:t>
            </a:r>
            <a:r>
              <a:rPr lang="en-US" dirty="0" smtClean="0"/>
              <a:t>Pension </a:t>
            </a:r>
            <a:r>
              <a:rPr lang="en-US" dirty="0"/>
              <a:t>Fund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smtClean="0"/>
              <a:t>Your bank card with all your details 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smtClean="0"/>
              <a:t>Valid National Identity Card</a:t>
            </a:r>
          </a:p>
          <a:p>
            <a:pPr lvl="1"/>
            <a:r>
              <a:rPr lang="en-US" dirty="0" smtClean="0"/>
              <a:t>Additional support for electricity</a:t>
            </a:r>
            <a:endParaRPr lang="nb-NO" dirty="0" smtClean="0"/>
          </a:p>
          <a:p>
            <a:pPr lvl="2"/>
            <a:r>
              <a:rPr lang="nb-NO" dirty="0" smtClean="0"/>
              <a:t>June/July electricity bill </a:t>
            </a:r>
          </a:p>
          <a:p>
            <a:pPr lvl="2"/>
            <a:r>
              <a:rPr lang="en-US" dirty="0"/>
              <a:t>Valid National Identity </a:t>
            </a:r>
            <a:r>
              <a:rPr lang="en-US" dirty="0" smtClean="0"/>
              <a:t>Card</a:t>
            </a:r>
          </a:p>
          <a:p>
            <a:pPr lvl="2"/>
            <a:r>
              <a:rPr lang="en-US" dirty="0" smtClean="0"/>
              <a:t>Your </a:t>
            </a:r>
            <a:r>
              <a:rPr lang="en-US" dirty="0"/>
              <a:t>bank card with all your details </a:t>
            </a:r>
          </a:p>
          <a:p>
            <a:pPr lvl="2"/>
            <a:r>
              <a:rPr lang="en-US" dirty="0" smtClean="0"/>
              <a:t>June/July 2022 Payslip</a:t>
            </a:r>
            <a:endParaRPr lang="en-US" dirty="0"/>
          </a:p>
          <a:p>
            <a:pPr lvl="2"/>
            <a:r>
              <a:rPr lang="en-US" dirty="0" smtClean="0"/>
              <a:t>Confirm </a:t>
            </a:r>
            <a:r>
              <a:rPr lang="en-US" dirty="0"/>
              <a:t>you are contributing to the Pension Fund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59762"/>
              </p:ext>
            </p:extLst>
          </p:nvPr>
        </p:nvGraphicFramePr>
        <p:xfrm>
          <a:off x="6862355" y="2468880"/>
          <a:ext cx="481584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6">
                  <a:extLst>
                    <a:ext uri="{9D8B030D-6E8A-4147-A177-3AD203B41FA5}">
                      <a16:colId xmlns:a16="http://schemas.microsoft.com/office/drawing/2014/main" val="3684645336"/>
                    </a:ext>
                  </a:extLst>
                </a:gridCol>
                <a:gridCol w="1860222">
                  <a:extLst>
                    <a:ext uri="{9D8B030D-6E8A-4147-A177-3AD203B41FA5}">
                      <a16:colId xmlns:a16="http://schemas.microsoft.com/office/drawing/2014/main" val="2411171704"/>
                    </a:ext>
                  </a:extLst>
                </a:gridCol>
                <a:gridCol w="1779962">
                  <a:extLst>
                    <a:ext uri="{9D8B030D-6E8A-4147-A177-3AD203B41FA5}">
                      <a16:colId xmlns:a16="http://schemas.microsoft.com/office/drawing/2014/main" val="1416026720"/>
                    </a:ext>
                  </a:extLst>
                </a:gridCol>
              </a:tblGrid>
              <a:tr h="5125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If Bill is in your name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If Bill is not in your name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1461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Qualify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Bill</a:t>
                      </a:r>
                      <a:r>
                        <a:rPr lang="en-US" sz="1600" b="1" baseline="0" dirty="0" smtClean="0"/>
                        <a:t> is in the name of other person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Renting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564593"/>
                  </a:ext>
                </a:extLst>
              </a:tr>
              <a:tr h="158886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Electricity</a:t>
                      </a:r>
                      <a:r>
                        <a:rPr lang="en-US" sz="1600" baseline="0" dirty="0" smtClean="0"/>
                        <a:t> Bill, dated not earlier than June, 2022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Kindly, contact PUC to rectify</a:t>
                      </a:r>
                      <a:r>
                        <a:rPr lang="en-US" sz="1600" baseline="0" dirty="0" smtClean="0"/>
                        <a:t> and have bill transfer to your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-Copy</a:t>
                      </a:r>
                      <a:r>
                        <a:rPr lang="en-US" sz="1600" baseline="0" dirty="0" smtClean="0"/>
                        <a:t> of a valid rental contract and </a:t>
                      </a:r>
                      <a:endParaRPr lang="en-US" sz="1600" dirty="0" smtClean="0"/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 smtClean="0"/>
                        <a:t>Landlord</a:t>
                      </a:r>
                      <a:r>
                        <a:rPr lang="en-US" sz="1600" baseline="0" dirty="0" smtClean="0"/>
                        <a:t> have to sign the bill, which should be dated not earlier than June, 2022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66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6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Important Notice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All private sector employees who are in formal employment, who qualify under the </a:t>
            </a:r>
            <a:r>
              <a:rPr lang="en-US" b="1" dirty="0" err="1" smtClean="0">
                <a:solidFill>
                  <a:srgbClr val="FF0000"/>
                </a:solidFill>
              </a:rPr>
              <a:t>programme</a:t>
            </a:r>
            <a:r>
              <a:rPr lang="en-US" b="1" dirty="0" smtClean="0">
                <a:solidFill>
                  <a:srgbClr val="FF0000"/>
                </a:solidFill>
              </a:rPr>
              <a:t>, are being asked to use the time between now and the </a:t>
            </a:r>
            <a:r>
              <a:rPr lang="en-US" b="1" dirty="0" smtClean="0">
                <a:solidFill>
                  <a:srgbClr val="FF0000"/>
                </a:solidFill>
              </a:rPr>
              <a:t>registration date, to </a:t>
            </a:r>
            <a:r>
              <a:rPr lang="en-US" b="1" dirty="0" smtClean="0">
                <a:solidFill>
                  <a:srgbClr val="FF0000"/>
                </a:solidFill>
              </a:rPr>
              <a:t>ensure all their documents are in order, to thus facilitate the registration process, which will start on 25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July, 2022.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It is important information being given </a:t>
            </a:r>
            <a:r>
              <a:rPr lang="en-US" b="1" dirty="0" smtClean="0">
                <a:solidFill>
                  <a:srgbClr val="FF0000"/>
                </a:solidFill>
              </a:rPr>
              <a:t>to receive support under this </a:t>
            </a:r>
            <a:r>
              <a:rPr lang="en-US" b="1" dirty="0" err="1" smtClean="0">
                <a:solidFill>
                  <a:srgbClr val="FF0000"/>
                </a:solidFill>
              </a:rPr>
              <a:t>programme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is correct at the time of registration.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If there is a change in your employment status during the time you are benefiting under this </a:t>
            </a:r>
            <a:r>
              <a:rPr lang="en-US" b="1" dirty="0" err="1" smtClean="0">
                <a:solidFill>
                  <a:srgbClr val="FF0000"/>
                </a:solidFill>
              </a:rPr>
              <a:t>programme</a:t>
            </a:r>
            <a:r>
              <a:rPr lang="en-US" b="1" dirty="0" smtClean="0">
                <a:solidFill>
                  <a:srgbClr val="FF0000"/>
                </a:solidFill>
              </a:rPr>
              <a:t>, it is your responsibility to submit a new application, especially if your new income, will have an impact on the level of support you are receiving.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Further information will be given by the Ministry of Finance, National Planning and Trade on 15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July, 2022.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4480</TotalTime>
  <Words>898</Words>
  <Application>Microsoft Office PowerPoint</Application>
  <PresentationFormat>Widescreen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Temporary Government Measures to support the lower income earners</vt:lpstr>
      <vt:lpstr>Measures </vt:lpstr>
      <vt:lpstr>Preliminary Measures under the programme</vt:lpstr>
      <vt:lpstr>Measures for those whose salary do not exceed R8’500</vt:lpstr>
      <vt:lpstr>Measure – Support for those who income is between R8’500 and R9’000</vt:lpstr>
      <vt:lpstr>Measure – Additional Support for payment of Electricity Bill</vt:lpstr>
      <vt:lpstr>Other Measures</vt:lpstr>
      <vt:lpstr>Your Role</vt:lpstr>
      <vt:lpstr>Important Notice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Mezir Tanporer Pour Soulaz Dimoun ek Reveni Pli Ba</dc:title>
  <dc:creator>Lenny Palit</dc:creator>
  <cp:lastModifiedBy>Lindy Vital</cp:lastModifiedBy>
  <cp:revision>40</cp:revision>
  <dcterms:created xsi:type="dcterms:W3CDTF">2022-07-08T04:38:29Z</dcterms:created>
  <dcterms:modified xsi:type="dcterms:W3CDTF">2022-07-11T12:15:26Z</dcterms:modified>
</cp:coreProperties>
</file>